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68" r:id="rId4"/>
    <p:sldId id="26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17DD4-FED8-14B1-042C-1CC867178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BC760E-219A-6A83-1040-308D9D349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24A020-02B9-93D5-A9F9-B0104948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A1C7-9ED6-40EF-9A07-6D72AD092C1E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C90728-085A-5203-BCD2-E35F051D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5778C0-9C17-CE26-3D26-BE182BAD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25F4-0957-45B3-8B96-D0FF297D7E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060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4DFDB-954E-F3A9-0CFF-249E5A17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56F04BA-DE80-6A45-6940-41D1D38D6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8C9100-DDF4-F1ED-E98F-D91002C6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A1C7-9ED6-40EF-9A07-6D72AD092C1E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A78381-F5FC-85C0-73B7-E8C23B82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E4D56A-8E93-7FD2-7960-6B3CF82C8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25F4-0957-45B3-8B96-D0FF297D7E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121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300E2F8-79BF-0A92-B5F4-01147F39C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5BB4D6E-E00F-AE9B-3494-CF26843EA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6A4212-0725-77C1-81B5-03F8BD286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A1C7-9ED6-40EF-9A07-6D72AD092C1E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155439-128A-118A-E581-7D6AD3911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73A36F-DBB8-762D-6CF4-6BCDFB99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25F4-0957-45B3-8B96-D0FF297D7E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32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1FB5F-13C6-4172-F526-5078D074C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E44AC3-3493-2F13-A8DE-17BA09F8C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C50CC1-2703-3CB2-6660-667A8C82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A1C7-9ED6-40EF-9A07-6D72AD092C1E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85C89D-715B-DE9D-F2D7-432DD293C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E0DDF7-3372-ADB6-E0FE-D11E392C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25F4-0957-45B3-8B96-D0FF297D7E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04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AF263-64A7-868E-6CDA-BF52E8448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CEF3F8-B93F-2620-D3D4-4E2017372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51F35C-E0C7-BC9A-C1FB-1328EB942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A1C7-9ED6-40EF-9A07-6D72AD092C1E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A8CB44-04C7-0B87-562B-C3B4B073D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B78C18-85D4-0535-B1D7-AD9C2DC4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25F4-0957-45B3-8B96-D0FF297D7E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8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3FD72-4FAE-96D3-4AA0-8D12F91D7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237D20-0D71-5E95-43B9-E1B557FD8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FC0147-D422-2A7C-C082-F353BC719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F84D297-19AC-030F-4F00-B5ECE1CCF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A1C7-9ED6-40EF-9A07-6D72AD092C1E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220A04-C9CC-DB5C-8D1C-C30A9161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74E637-28E6-3EDF-7063-C12E6AD1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25F4-0957-45B3-8B96-D0FF297D7E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460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9FD3E-BE2F-B931-C6CC-FABAAE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FE2C3A-C69E-D578-305C-C598FAC48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ADD404-BFA6-13F0-F833-A6CD169BF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BA1799D-4EF7-6519-ED7D-5C9235364E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38DDD25-424E-1858-DFAC-6CD8895B0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79668FB-BCF1-10B2-D776-B18753FD6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A1C7-9ED6-40EF-9A07-6D72AD092C1E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CEA70BD-A902-979D-319C-6DCF6A417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A10FCF3-7E7E-50FB-2628-3B7EA178F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25F4-0957-45B3-8B96-D0FF297D7E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78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E9CDA-8775-D9B4-F930-3FA02F55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D1FE28A-3E71-A393-4E66-5E94E75D2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A1C7-9ED6-40EF-9A07-6D72AD092C1E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AC8E733-3A5C-B21E-3AC7-72AEEF01A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2F13DA1-903E-AE3B-3B17-92F1647FB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25F4-0957-45B3-8B96-D0FF297D7E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746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F4F2567-B0D5-DBDA-2E85-EEBD8A5F5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A1C7-9ED6-40EF-9A07-6D72AD092C1E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2C984EF-2902-0E9E-6A79-C5B39CDC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06365A-FC27-E2C2-BD7D-1457FAA4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25F4-0957-45B3-8B96-D0FF297D7E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488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D1143-E449-581A-E618-2E5E04753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41DA28-E26A-96BB-9983-FBF7598F0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4CF3CC-07C8-1A3E-6951-7DDE8C95D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F4E0A74-1419-2086-7C25-3D71F51FD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A1C7-9ED6-40EF-9A07-6D72AD092C1E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A7E58B1-BD0E-C950-F6C3-EE40B1C9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017D2C-A3C8-C00C-3E40-321466088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25F4-0957-45B3-8B96-D0FF297D7E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509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D41F7-466E-0839-5159-A540C330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9F89E80-EDD0-C9BD-4E03-074899515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AB6CDB-52E2-8AF3-9F84-07587FE05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49DD9EB-4EDA-CD99-F9F6-4B1352188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A1C7-9ED6-40EF-9A07-6D72AD092C1E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77CA2C5-0C68-8839-C29E-3823217C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5AE460-1336-D8AB-10FF-2C0B0319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25F4-0957-45B3-8B96-D0FF297D7E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135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AC191EC-E4EB-BD94-7D86-B041380B0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136855-705F-C523-CE71-41A4C2FE8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CA0DF9-35C1-03E8-3D58-58D462CBE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E5A1C7-9ED6-40EF-9A07-6D72AD092C1E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DB449F-BC91-5D78-4DAE-39269F29D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455166-9558-A461-2589-F5199B34D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7825F4-0957-45B3-8B96-D0FF297D7E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222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331F1-2694-CCF4-EEB2-05BFF5775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grafische vormgeving, Graphics, logo&#10;&#10;Door AI gegenereerde inhoud is mogelijk onjuist.">
            <a:extLst>
              <a:ext uri="{FF2B5EF4-FFF2-40B4-BE49-F238E27FC236}">
                <a16:creationId xmlns:a16="http://schemas.microsoft.com/office/drawing/2014/main" id="{73B1C150-65FB-5B27-090D-324232C13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80" y="221828"/>
            <a:ext cx="4862764" cy="4879776"/>
          </a:xfrm>
          <a:prstGeom prst="rect">
            <a:avLst/>
          </a:prstGeom>
        </p:spPr>
      </p:pic>
      <p:sp>
        <p:nvSpPr>
          <p:cNvPr id="4" name="TextBox 23">
            <a:extLst>
              <a:ext uri="{FF2B5EF4-FFF2-40B4-BE49-F238E27FC236}">
                <a16:creationId xmlns:a16="http://schemas.microsoft.com/office/drawing/2014/main" id="{A30118F9-4934-0E2D-C046-E5346B0816E1}"/>
              </a:ext>
            </a:extLst>
          </p:cNvPr>
          <p:cNvSpPr txBox="1"/>
          <p:nvPr/>
        </p:nvSpPr>
        <p:spPr>
          <a:xfrm>
            <a:off x="5102879" y="220971"/>
            <a:ext cx="1986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ptos" panose="020B0004020202020204" pitchFamily="34" charset="0"/>
              </a:rPr>
              <a:t>Maandag - cyclus D</a:t>
            </a:r>
          </a:p>
        </p:txBody>
      </p:sp>
      <p:pic>
        <p:nvPicPr>
          <p:cNvPr id="5" name="Afbeelding 1">
            <a:extLst>
              <a:ext uri="{FF2B5EF4-FFF2-40B4-BE49-F238E27FC236}">
                <a16:creationId xmlns:a16="http://schemas.microsoft.com/office/drawing/2014/main" id="{E7875824-D1C2-D2DD-349D-30714B1B2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332" y="6140555"/>
            <a:ext cx="1587293" cy="5563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troomdiagram: Voorbereiding 18">
            <a:extLst>
              <a:ext uri="{FF2B5EF4-FFF2-40B4-BE49-F238E27FC236}">
                <a16:creationId xmlns:a16="http://schemas.microsoft.com/office/drawing/2014/main" id="{810DA6DE-69E0-01E3-7505-09736972751C}"/>
              </a:ext>
            </a:extLst>
          </p:cNvPr>
          <p:cNvSpPr/>
          <p:nvPr/>
        </p:nvSpPr>
        <p:spPr>
          <a:xfrm>
            <a:off x="2884406" y="60432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Kraanwater</a:t>
            </a:r>
          </a:p>
        </p:txBody>
      </p:sp>
      <p:sp>
        <p:nvSpPr>
          <p:cNvPr id="7" name="Stroomdiagram: Voorbereiding 18">
            <a:extLst>
              <a:ext uri="{FF2B5EF4-FFF2-40B4-BE49-F238E27FC236}">
                <a16:creationId xmlns:a16="http://schemas.microsoft.com/office/drawing/2014/main" id="{FAF2659D-E0F8-1C71-C7B5-BBA5FDBC5783}"/>
              </a:ext>
            </a:extLst>
          </p:cNvPr>
          <p:cNvSpPr/>
          <p:nvPr/>
        </p:nvSpPr>
        <p:spPr>
          <a:xfrm>
            <a:off x="2884406" y="136467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Thee</a:t>
            </a:r>
          </a:p>
        </p:txBody>
      </p:sp>
      <p:sp>
        <p:nvSpPr>
          <p:cNvPr id="8" name="Stroomdiagram: Voorbereiding 18">
            <a:extLst>
              <a:ext uri="{FF2B5EF4-FFF2-40B4-BE49-F238E27FC236}">
                <a16:creationId xmlns:a16="http://schemas.microsoft.com/office/drawing/2014/main" id="{317A3418-FD11-0440-F6BA-D247876D6EA0}"/>
              </a:ext>
            </a:extLst>
          </p:cNvPr>
          <p:cNvSpPr/>
          <p:nvPr/>
        </p:nvSpPr>
        <p:spPr>
          <a:xfrm>
            <a:off x="8201018" y="593065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3 stuks groente</a:t>
            </a:r>
          </a:p>
        </p:txBody>
      </p:sp>
      <p:sp>
        <p:nvSpPr>
          <p:cNvPr id="9" name="Stroomdiagram: Voorbereiding 18">
            <a:extLst>
              <a:ext uri="{FF2B5EF4-FFF2-40B4-BE49-F238E27FC236}">
                <a16:creationId xmlns:a16="http://schemas.microsoft.com/office/drawing/2014/main" id="{C86B52AD-E10C-D53E-86B9-B91D15188F7D}"/>
              </a:ext>
            </a:extLst>
          </p:cNvPr>
          <p:cNvSpPr/>
          <p:nvPr/>
        </p:nvSpPr>
        <p:spPr>
          <a:xfrm>
            <a:off x="8494190" y="1354029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2 stuks fruit</a:t>
            </a:r>
          </a:p>
        </p:txBody>
      </p:sp>
      <p:sp>
        <p:nvSpPr>
          <p:cNvPr id="11" name="Stroomdiagram: Voorbereiding 18">
            <a:extLst>
              <a:ext uri="{FF2B5EF4-FFF2-40B4-BE49-F238E27FC236}">
                <a16:creationId xmlns:a16="http://schemas.microsoft.com/office/drawing/2014/main" id="{D037B3ED-E5CE-C59A-7A89-2CD5A6245E10}"/>
              </a:ext>
            </a:extLst>
          </p:cNvPr>
          <p:cNvSpPr/>
          <p:nvPr/>
        </p:nvSpPr>
        <p:spPr>
          <a:xfrm>
            <a:off x="8559594" y="2909995"/>
            <a:ext cx="1333500" cy="594217"/>
          </a:xfrm>
          <a:prstGeom prst="flowChartTerminator">
            <a:avLst/>
          </a:prstGeom>
          <a:solidFill>
            <a:srgbClr val="FFDB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Margarine/</a:t>
            </a: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halvarine</a:t>
            </a:r>
          </a:p>
        </p:txBody>
      </p:sp>
      <p:sp>
        <p:nvSpPr>
          <p:cNvPr id="12" name="Stroomdiagram: Voorbereiding 18">
            <a:extLst>
              <a:ext uri="{FF2B5EF4-FFF2-40B4-BE49-F238E27FC236}">
                <a16:creationId xmlns:a16="http://schemas.microsoft.com/office/drawing/2014/main" id="{72C09BDF-4802-A34A-F782-F52D3328FDE7}"/>
              </a:ext>
            </a:extLst>
          </p:cNvPr>
          <p:cNvSpPr/>
          <p:nvPr/>
        </p:nvSpPr>
        <p:spPr>
          <a:xfrm>
            <a:off x="6724909" y="4752326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Jonge kaas 30+</a:t>
            </a:r>
          </a:p>
        </p:txBody>
      </p:sp>
      <p:sp>
        <p:nvSpPr>
          <p:cNvPr id="13" name="Stroomdiagram: Voorbereiding 18">
            <a:extLst>
              <a:ext uri="{FF2B5EF4-FFF2-40B4-BE49-F238E27FC236}">
                <a16:creationId xmlns:a16="http://schemas.microsoft.com/office/drawing/2014/main" id="{4C81EF8E-192D-4893-062A-715AAD829BCD}"/>
              </a:ext>
            </a:extLst>
          </p:cNvPr>
          <p:cNvSpPr/>
          <p:nvPr/>
        </p:nvSpPr>
        <p:spPr>
          <a:xfrm>
            <a:off x="6724909" y="5472708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Smeerkaas 20+</a:t>
            </a:r>
          </a:p>
        </p:txBody>
      </p:sp>
      <p:sp>
        <p:nvSpPr>
          <p:cNvPr id="14" name="Stroomdiagram: Voorbereiding 18">
            <a:extLst>
              <a:ext uri="{FF2B5EF4-FFF2-40B4-BE49-F238E27FC236}">
                <a16:creationId xmlns:a16="http://schemas.microsoft.com/office/drawing/2014/main" id="{8E8ECE12-C6C7-C867-F4E3-52765EFB7C94}"/>
              </a:ext>
            </a:extLst>
          </p:cNvPr>
          <p:cNvSpPr/>
          <p:nvPr/>
        </p:nvSpPr>
        <p:spPr>
          <a:xfrm>
            <a:off x="8107683" y="4398060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yoghurt</a:t>
            </a:r>
          </a:p>
        </p:txBody>
      </p:sp>
      <p:sp>
        <p:nvSpPr>
          <p:cNvPr id="15" name="Stroomdiagram: Voorbereiding 18">
            <a:extLst>
              <a:ext uri="{FF2B5EF4-FFF2-40B4-BE49-F238E27FC236}">
                <a16:creationId xmlns:a16="http://schemas.microsoft.com/office/drawing/2014/main" id="{F21464EA-2B9F-C539-0DB4-29BE109BC60D}"/>
              </a:ext>
            </a:extLst>
          </p:cNvPr>
          <p:cNvSpPr/>
          <p:nvPr/>
        </p:nvSpPr>
        <p:spPr>
          <a:xfrm>
            <a:off x="8105057" y="5122233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melk</a:t>
            </a:r>
          </a:p>
        </p:txBody>
      </p:sp>
      <p:sp>
        <p:nvSpPr>
          <p:cNvPr id="16" name="Stroomdiagram: Voorbereiding 18">
            <a:extLst>
              <a:ext uri="{FF2B5EF4-FFF2-40B4-BE49-F238E27FC236}">
                <a16:creationId xmlns:a16="http://schemas.microsoft.com/office/drawing/2014/main" id="{E0855723-23E7-7A85-E6EE-EC0450F872D3}"/>
              </a:ext>
            </a:extLst>
          </p:cNvPr>
          <p:cNvSpPr/>
          <p:nvPr/>
        </p:nvSpPr>
        <p:spPr>
          <a:xfrm>
            <a:off x="5370044" y="5081527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100% pindakaas</a:t>
            </a:r>
          </a:p>
        </p:txBody>
      </p:sp>
      <p:sp>
        <p:nvSpPr>
          <p:cNvPr id="20" name="Stroomdiagram: Voorbereiding 18">
            <a:extLst>
              <a:ext uri="{FF2B5EF4-FFF2-40B4-BE49-F238E27FC236}">
                <a16:creationId xmlns:a16="http://schemas.microsoft.com/office/drawing/2014/main" id="{459BF5BF-A1AC-B5F9-6E51-053DB0EBEEBE}"/>
              </a:ext>
            </a:extLst>
          </p:cNvPr>
          <p:cNvSpPr/>
          <p:nvPr/>
        </p:nvSpPr>
        <p:spPr>
          <a:xfrm>
            <a:off x="2720101" y="3041177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Bruin brood</a:t>
            </a:r>
          </a:p>
        </p:txBody>
      </p:sp>
      <p:sp>
        <p:nvSpPr>
          <p:cNvPr id="21" name="Stroomdiagram: Voorbereiding 18">
            <a:extLst>
              <a:ext uri="{FF2B5EF4-FFF2-40B4-BE49-F238E27FC236}">
                <a16:creationId xmlns:a16="http://schemas.microsoft.com/office/drawing/2014/main" id="{FD927263-AD55-37E9-5034-95D22567AEAD}"/>
              </a:ext>
            </a:extLst>
          </p:cNvPr>
          <p:cNvSpPr/>
          <p:nvPr/>
        </p:nvSpPr>
        <p:spPr>
          <a:xfrm>
            <a:off x="2720101" y="3782464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brood</a:t>
            </a:r>
          </a:p>
        </p:txBody>
      </p:sp>
      <p:sp>
        <p:nvSpPr>
          <p:cNvPr id="22" name="Stroomdiagram: Voorbereiding 18">
            <a:extLst>
              <a:ext uri="{FF2B5EF4-FFF2-40B4-BE49-F238E27FC236}">
                <a16:creationId xmlns:a16="http://schemas.microsoft.com/office/drawing/2014/main" id="{4138DE9C-B298-CD2A-F7DD-A4EC13304289}"/>
              </a:ext>
            </a:extLst>
          </p:cNvPr>
          <p:cNvSpPr/>
          <p:nvPr/>
        </p:nvSpPr>
        <p:spPr>
          <a:xfrm>
            <a:off x="1386597" y="3430198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knackebrod</a:t>
            </a:r>
          </a:p>
        </p:txBody>
      </p:sp>
      <p:sp>
        <p:nvSpPr>
          <p:cNvPr id="23" name="Stroomdiagram: Voorbereiding 18">
            <a:extLst>
              <a:ext uri="{FF2B5EF4-FFF2-40B4-BE49-F238E27FC236}">
                <a16:creationId xmlns:a16="http://schemas.microsoft.com/office/drawing/2014/main" id="{C7578760-4209-3A09-2EBA-26F2989EB6CF}"/>
              </a:ext>
            </a:extLst>
          </p:cNvPr>
          <p:cNvSpPr/>
          <p:nvPr/>
        </p:nvSpPr>
        <p:spPr>
          <a:xfrm>
            <a:off x="1392994" y="4171485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Quaker Cruesli Zero Sugar aardbei/perzik</a:t>
            </a:r>
          </a:p>
        </p:txBody>
      </p:sp>
      <p:sp>
        <p:nvSpPr>
          <p:cNvPr id="26" name="Stroomdiagram: Voorbereiding 18">
            <a:extLst>
              <a:ext uri="{FF2B5EF4-FFF2-40B4-BE49-F238E27FC236}">
                <a16:creationId xmlns:a16="http://schemas.microsoft.com/office/drawing/2014/main" id="{7D7AF214-90AC-A8EF-BAA3-6AF3585E07E8}"/>
              </a:ext>
            </a:extLst>
          </p:cNvPr>
          <p:cNvSpPr/>
          <p:nvPr/>
        </p:nvSpPr>
        <p:spPr>
          <a:xfrm>
            <a:off x="1490924" y="5278454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Gebraden gehakt</a:t>
            </a:r>
          </a:p>
        </p:txBody>
      </p:sp>
      <p:sp>
        <p:nvSpPr>
          <p:cNvPr id="27" name="Stroomdiagram: Voorbereiding 18">
            <a:extLst>
              <a:ext uri="{FF2B5EF4-FFF2-40B4-BE49-F238E27FC236}">
                <a16:creationId xmlns:a16="http://schemas.microsoft.com/office/drawing/2014/main" id="{6BDF348A-198E-45DC-F3E2-3CB29492475A}"/>
              </a:ext>
            </a:extLst>
          </p:cNvPr>
          <p:cNvSpPr/>
          <p:nvPr/>
        </p:nvSpPr>
        <p:spPr>
          <a:xfrm>
            <a:off x="1490924" y="6031355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Kalkoenfilet</a:t>
            </a:r>
          </a:p>
        </p:txBody>
      </p:sp>
      <p:sp>
        <p:nvSpPr>
          <p:cNvPr id="28" name="Stroomdiagram: Voorbereiding 18">
            <a:extLst>
              <a:ext uri="{FF2B5EF4-FFF2-40B4-BE49-F238E27FC236}">
                <a16:creationId xmlns:a16="http://schemas.microsoft.com/office/drawing/2014/main" id="{F7CF1891-C19F-D68F-D6EE-649F820C7815}"/>
              </a:ext>
            </a:extLst>
          </p:cNvPr>
          <p:cNvSpPr/>
          <p:nvPr/>
        </p:nvSpPr>
        <p:spPr>
          <a:xfrm>
            <a:off x="2839626" y="5675744"/>
            <a:ext cx="1333500" cy="594217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Proefproduct</a:t>
            </a:r>
          </a:p>
        </p:txBody>
      </p:sp>
      <p:pic>
        <p:nvPicPr>
          <p:cNvPr id="24" name="Afbeelding 23" descr="Afbeelding met tekst, Lettertype, logo, schermopname&#10;&#10;Door AI gegenereerde inhoud is mogelijk onjuist.">
            <a:extLst>
              <a:ext uri="{FF2B5EF4-FFF2-40B4-BE49-F238E27FC236}">
                <a16:creationId xmlns:a16="http://schemas.microsoft.com/office/drawing/2014/main" id="{DA7725A5-A3B7-BD15-5751-3C59125C5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624" y="5903009"/>
            <a:ext cx="1307376" cy="1031460"/>
          </a:xfrm>
          <a:prstGeom prst="rect">
            <a:avLst/>
          </a:prstGeom>
        </p:spPr>
      </p:pic>
      <p:sp>
        <p:nvSpPr>
          <p:cNvPr id="2" name="Stroomdiagram: Voorbereiding 18">
            <a:extLst>
              <a:ext uri="{FF2B5EF4-FFF2-40B4-BE49-F238E27FC236}">
                <a16:creationId xmlns:a16="http://schemas.microsoft.com/office/drawing/2014/main" id="{FA920901-219D-6F5C-2CFE-822D79E07D6C}"/>
              </a:ext>
            </a:extLst>
          </p:cNvPr>
          <p:cNvSpPr/>
          <p:nvPr/>
        </p:nvSpPr>
        <p:spPr>
          <a:xfrm>
            <a:off x="1511572" y="956868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Spa touch bruisend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8E009C6-951D-20A3-2797-32319C1907CF}"/>
              </a:ext>
            </a:extLst>
          </p:cNvPr>
          <p:cNvSpPr txBox="1"/>
          <p:nvPr/>
        </p:nvSpPr>
        <p:spPr>
          <a:xfrm>
            <a:off x="3127880" y="6645606"/>
            <a:ext cx="59362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i="1" dirty="0"/>
              <a:t>* Halal- en allergieproducten zijn niet meegenomen in deze cyclus vanwege wisselend aanbod.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46716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331F1-2694-CCF4-EEB2-05BFF5775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grafische vormgeving, Graphics, logo&#10;&#10;Door AI gegenereerde inhoud is mogelijk onjuist.">
            <a:extLst>
              <a:ext uri="{FF2B5EF4-FFF2-40B4-BE49-F238E27FC236}">
                <a16:creationId xmlns:a16="http://schemas.microsoft.com/office/drawing/2014/main" id="{73B1C150-65FB-5B27-090D-324232C13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80" y="221828"/>
            <a:ext cx="4862764" cy="4879776"/>
          </a:xfrm>
          <a:prstGeom prst="rect">
            <a:avLst/>
          </a:prstGeom>
        </p:spPr>
      </p:pic>
      <p:sp>
        <p:nvSpPr>
          <p:cNvPr id="4" name="TextBox 23">
            <a:extLst>
              <a:ext uri="{FF2B5EF4-FFF2-40B4-BE49-F238E27FC236}">
                <a16:creationId xmlns:a16="http://schemas.microsoft.com/office/drawing/2014/main" id="{A30118F9-4934-0E2D-C046-E5346B0816E1}"/>
              </a:ext>
            </a:extLst>
          </p:cNvPr>
          <p:cNvSpPr txBox="1"/>
          <p:nvPr/>
        </p:nvSpPr>
        <p:spPr>
          <a:xfrm>
            <a:off x="5147765" y="220971"/>
            <a:ext cx="189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ptos" panose="020B0004020202020204" pitchFamily="34" charset="0"/>
              </a:rPr>
              <a:t>Dinsdag - cyclus D</a:t>
            </a:r>
          </a:p>
        </p:txBody>
      </p:sp>
      <p:pic>
        <p:nvPicPr>
          <p:cNvPr id="5" name="Afbeelding 1">
            <a:extLst>
              <a:ext uri="{FF2B5EF4-FFF2-40B4-BE49-F238E27FC236}">
                <a16:creationId xmlns:a16="http://schemas.microsoft.com/office/drawing/2014/main" id="{E7875824-D1C2-D2DD-349D-30714B1B2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332" y="6140555"/>
            <a:ext cx="1587293" cy="5563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troomdiagram: Voorbereiding 18">
            <a:extLst>
              <a:ext uri="{FF2B5EF4-FFF2-40B4-BE49-F238E27FC236}">
                <a16:creationId xmlns:a16="http://schemas.microsoft.com/office/drawing/2014/main" id="{810DA6DE-69E0-01E3-7505-09736972751C}"/>
              </a:ext>
            </a:extLst>
          </p:cNvPr>
          <p:cNvSpPr/>
          <p:nvPr/>
        </p:nvSpPr>
        <p:spPr>
          <a:xfrm>
            <a:off x="2884406" y="60432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Kraanwater</a:t>
            </a:r>
          </a:p>
        </p:txBody>
      </p:sp>
      <p:sp>
        <p:nvSpPr>
          <p:cNvPr id="7" name="Stroomdiagram: Voorbereiding 18">
            <a:extLst>
              <a:ext uri="{FF2B5EF4-FFF2-40B4-BE49-F238E27FC236}">
                <a16:creationId xmlns:a16="http://schemas.microsoft.com/office/drawing/2014/main" id="{FAF2659D-E0F8-1C71-C7B5-BBA5FDBC5783}"/>
              </a:ext>
            </a:extLst>
          </p:cNvPr>
          <p:cNvSpPr/>
          <p:nvPr/>
        </p:nvSpPr>
        <p:spPr>
          <a:xfrm>
            <a:off x="2884406" y="136467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Thee</a:t>
            </a:r>
          </a:p>
        </p:txBody>
      </p:sp>
      <p:sp>
        <p:nvSpPr>
          <p:cNvPr id="8" name="Stroomdiagram: Voorbereiding 18">
            <a:extLst>
              <a:ext uri="{FF2B5EF4-FFF2-40B4-BE49-F238E27FC236}">
                <a16:creationId xmlns:a16="http://schemas.microsoft.com/office/drawing/2014/main" id="{317A3418-FD11-0440-F6BA-D247876D6EA0}"/>
              </a:ext>
            </a:extLst>
          </p:cNvPr>
          <p:cNvSpPr/>
          <p:nvPr/>
        </p:nvSpPr>
        <p:spPr>
          <a:xfrm>
            <a:off x="8201018" y="593065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3 stuks groente</a:t>
            </a:r>
          </a:p>
        </p:txBody>
      </p:sp>
      <p:sp>
        <p:nvSpPr>
          <p:cNvPr id="9" name="Stroomdiagram: Voorbereiding 18">
            <a:extLst>
              <a:ext uri="{FF2B5EF4-FFF2-40B4-BE49-F238E27FC236}">
                <a16:creationId xmlns:a16="http://schemas.microsoft.com/office/drawing/2014/main" id="{C86B52AD-E10C-D53E-86B9-B91D15188F7D}"/>
              </a:ext>
            </a:extLst>
          </p:cNvPr>
          <p:cNvSpPr/>
          <p:nvPr/>
        </p:nvSpPr>
        <p:spPr>
          <a:xfrm>
            <a:off x="8494190" y="1354029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2 stuks fruit</a:t>
            </a:r>
          </a:p>
        </p:txBody>
      </p:sp>
      <p:sp>
        <p:nvSpPr>
          <p:cNvPr id="11" name="Stroomdiagram: Voorbereiding 18">
            <a:extLst>
              <a:ext uri="{FF2B5EF4-FFF2-40B4-BE49-F238E27FC236}">
                <a16:creationId xmlns:a16="http://schemas.microsoft.com/office/drawing/2014/main" id="{D037B3ED-E5CE-C59A-7A89-2CD5A6245E10}"/>
              </a:ext>
            </a:extLst>
          </p:cNvPr>
          <p:cNvSpPr/>
          <p:nvPr/>
        </p:nvSpPr>
        <p:spPr>
          <a:xfrm>
            <a:off x="8559594" y="2909995"/>
            <a:ext cx="1333500" cy="594217"/>
          </a:xfrm>
          <a:prstGeom prst="flowChartTerminator">
            <a:avLst/>
          </a:prstGeom>
          <a:solidFill>
            <a:srgbClr val="FFDB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Margarine/</a:t>
            </a: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halvarine</a:t>
            </a:r>
          </a:p>
        </p:txBody>
      </p:sp>
      <p:sp>
        <p:nvSpPr>
          <p:cNvPr id="12" name="Stroomdiagram: Voorbereiding 18">
            <a:extLst>
              <a:ext uri="{FF2B5EF4-FFF2-40B4-BE49-F238E27FC236}">
                <a16:creationId xmlns:a16="http://schemas.microsoft.com/office/drawing/2014/main" id="{72C09BDF-4802-A34A-F782-F52D3328FDE7}"/>
              </a:ext>
            </a:extLst>
          </p:cNvPr>
          <p:cNvSpPr/>
          <p:nvPr/>
        </p:nvSpPr>
        <p:spPr>
          <a:xfrm>
            <a:off x="6724909" y="4752326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Jong belegen kaas 30+</a:t>
            </a:r>
          </a:p>
        </p:txBody>
      </p:sp>
      <p:sp>
        <p:nvSpPr>
          <p:cNvPr id="13" name="Stroomdiagram: Voorbereiding 18">
            <a:extLst>
              <a:ext uri="{FF2B5EF4-FFF2-40B4-BE49-F238E27FC236}">
                <a16:creationId xmlns:a16="http://schemas.microsoft.com/office/drawing/2014/main" id="{4C81EF8E-192D-4893-062A-715AAD829BCD}"/>
              </a:ext>
            </a:extLst>
          </p:cNvPr>
          <p:cNvSpPr/>
          <p:nvPr/>
        </p:nvSpPr>
        <p:spPr>
          <a:xfrm>
            <a:off x="6724909" y="5472708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Mozzarella</a:t>
            </a:r>
          </a:p>
        </p:txBody>
      </p:sp>
      <p:sp>
        <p:nvSpPr>
          <p:cNvPr id="14" name="Stroomdiagram: Voorbereiding 18">
            <a:extLst>
              <a:ext uri="{FF2B5EF4-FFF2-40B4-BE49-F238E27FC236}">
                <a16:creationId xmlns:a16="http://schemas.microsoft.com/office/drawing/2014/main" id="{8E8ECE12-C6C7-C867-F4E3-52765EFB7C94}"/>
              </a:ext>
            </a:extLst>
          </p:cNvPr>
          <p:cNvSpPr/>
          <p:nvPr/>
        </p:nvSpPr>
        <p:spPr>
          <a:xfrm>
            <a:off x="8107683" y="4398060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Haflvolle yoghurt</a:t>
            </a:r>
          </a:p>
        </p:txBody>
      </p:sp>
      <p:sp>
        <p:nvSpPr>
          <p:cNvPr id="15" name="Stroomdiagram: Voorbereiding 18">
            <a:extLst>
              <a:ext uri="{FF2B5EF4-FFF2-40B4-BE49-F238E27FC236}">
                <a16:creationId xmlns:a16="http://schemas.microsoft.com/office/drawing/2014/main" id="{F21464EA-2B9F-C539-0DB4-29BE109BC60D}"/>
              </a:ext>
            </a:extLst>
          </p:cNvPr>
          <p:cNvSpPr/>
          <p:nvPr/>
        </p:nvSpPr>
        <p:spPr>
          <a:xfrm>
            <a:off x="8105057" y="5122233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melk</a:t>
            </a:r>
          </a:p>
        </p:txBody>
      </p:sp>
      <p:sp>
        <p:nvSpPr>
          <p:cNvPr id="16" name="Stroomdiagram: Voorbereiding 18">
            <a:extLst>
              <a:ext uri="{FF2B5EF4-FFF2-40B4-BE49-F238E27FC236}">
                <a16:creationId xmlns:a16="http://schemas.microsoft.com/office/drawing/2014/main" id="{E0855723-23E7-7A85-E6EE-EC0450F872D3}"/>
              </a:ext>
            </a:extLst>
          </p:cNvPr>
          <p:cNvSpPr/>
          <p:nvPr/>
        </p:nvSpPr>
        <p:spPr>
          <a:xfrm>
            <a:off x="5370044" y="5081527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Optimel</a:t>
            </a:r>
          </a:p>
        </p:txBody>
      </p:sp>
      <p:sp>
        <p:nvSpPr>
          <p:cNvPr id="17" name="Stroomdiagram: Voorbereiding 18">
            <a:extLst>
              <a:ext uri="{FF2B5EF4-FFF2-40B4-BE49-F238E27FC236}">
                <a16:creationId xmlns:a16="http://schemas.microsoft.com/office/drawing/2014/main" id="{288E9033-6A68-3DD3-7B72-2745DD3DB20C}"/>
              </a:ext>
            </a:extLst>
          </p:cNvPr>
          <p:cNvSpPr/>
          <p:nvPr/>
        </p:nvSpPr>
        <p:spPr>
          <a:xfrm>
            <a:off x="5370044" y="5824524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Ei</a:t>
            </a:r>
          </a:p>
        </p:txBody>
      </p:sp>
      <p:sp>
        <p:nvSpPr>
          <p:cNvPr id="20" name="Stroomdiagram: Voorbereiding 18">
            <a:extLst>
              <a:ext uri="{FF2B5EF4-FFF2-40B4-BE49-F238E27FC236}">
                <a16:creationId xmlns:a16="http://schemas.microsoft.com/office/drawing/2014/main" id="{459BF5BF-A1AC-B5F9-6E51-053DB0EBEEBE}"/>
              </a:ext>
            </a:extLst>
          </p:cNvPr>
          <p:cNvSpPr/>
          <p:nvPr/>
        </p:nvSpPr>
        <p:spPr>
          <a:xfrm>
            <a:off x="2720101" y="3041177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Bruin brood</a:t>
            </a:r>
          </a:p>
        </p:txBody>
      </p:sp>
      <p:sp>
        <p:nvSpPr>
          <p:cNvPr id="21" name="Stroomdiagram: Voorbereiding 18">
            <a:extLst>
              <a:ext uri="{FF2B5EF4-FFF2-40B4-BE49-F238E27FC236}">
                <a16:creationId xmlns:a16="http://schemas.microsoft.com/office/drawing/2014/main" id="{FD927263-AD55-37E9-5034-95D22567AEAD}"/>
              </a:ext>
            </a:extLst>
          </p:cNvPr>
          <p:cNvSpPr/>
          <p:nvPr/>
        </p:nvSpPr>
        <p:spPr>
          <a:xfrm>
            <a:off x="2720101" y="3782464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brood</a:t>
            </a:r>
          </a:p>
        </p:txBody>
      </p:sp>
      <p:sp>
        <p:nvSpPr>
          <p:cNvPr id="22" name="Stroomdiagram: Voorbereiding 18">
            <a:extLst>
              <a:ext uri="{FF2B5EF4-FFF2-40B4-BE49-F238E27FC236}">
                <a16:creationId xmlns:a16="http://schemas.microsoft.com/office/drawing/2014/main" id="{4138DE9C-B298-CD2A-F7DD-A4EC13304289}"/>
              </a:ext>
            </a:extLst>
          </p:cNvPr>
          <p:cNvSpPr/>
          <p:nvPr/>
        </p:nvSpPr>
        <p:spPr>
          <a:xfrm>
            <a:off x="1386597" y="3430189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of bruine bollen</a:t>
            </a:r>
          </a:p>
        </p:txBody>
      </p:sp>
      <p:sp>
        <p:nvSpPr>
          <p:cNvPr id="23" name="Stroomdiagram: Voorbereiding 18">
            <a:extLst>
              <a:ext uri="{FF2B5EF4-FFF2-40B4-BE49-F238E27FC236}">
                <a16:creationId xmlns:a16="http://schemas.microsoft.com/office/drawing/2014/main" id="{C7578760-4209-3A09-2EBA-26F2989EB6CF}"/>
              </a:ext>
            </a:extLst>
          </p:cNvPr>
          <p:cNvSpPr/>
          <p:nvPr/>
        </p:nvSpPr>
        <p:spPr>
          <a:xfrm>
            <a:off x="1392994" y="4171485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Quaker Cruesli Zero Sugar aardbei/perzik</a:t>
            </a:r>
          </a:p>
        </p:txBody>
      </p:sp>
      <p:sp>
        <p:nvSpPr>
          <p:cNvPr id="26" name="Stroomdiagram: Voorbereiding 18">
            <a:extLst>
              <a:ext uri="{FF2B5EF4-FFF2-40B4-BE49-F238E27FC236}">
                <a16:creationId xmlns:a16="http://schemas.microsoft.com/office/drawing/2014/main" id="{7D7AF214-90AC-A8EF-BAA3-6AF3585E07E8}"/>
              </a:ext>
            </a:extLst>
          </p:cNvPr>
          <p:cNvSpPr/>
          <p:nvPr/>
        </p:nvSpPr>
        <p:spPr>
          <a:xfrm>
            <a:off x="1490924" y="5278454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Ham</a:t>
            </a:r>
          </a:p>
        </p:txBody>
      </p:sp>
      <p:sp>
        <p:nvSpPr>
          <p:cNvPr id="27" name="Stroomdiagram: Voorbereiding 18">
            <a:extLst>
              <a:ext uri="{FF2B5EF4-FFF2-40B4-BE49-F238E27FC236}">
                <a16:creationId xmlns:a16="http://schemas.microsoft.com/office/drawing/2014/main" id="{6BDF348A-198E-45DC-F3E2-3CB29492475A}"/>
              </a:ext>
            </a:extLst>
          </p:cNvPr>
          <p:cNvSpPr/>
          <p:nvPr/>
        </p:nvSpPr>
        <p:spPr>
          <a:xfrm>
            <a:off x="1506125" y="6007575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Koolsalade</a:t>
            </a:r>
          </a:p>
        </p:txBody>
      </p:sp>
      <p:sp>
        <p:nvSpPr>
          <p:cNvPr id="28" name="Stroomdiagram: Voorbereiding 18">
            <a:extLst>
              <a:ext uri="{FF2B5EF4-FFF2-40B4-BE49-F238E27FC236}">
                <a16:creationId xmlns:a16="http://schemas.microsoft.com/office/drawing/2014/main" id="{F7CF1891-C19F-D68F-D6EE-649F820C7815}"/>
              </a:ext>
            </a:extLst>
          </p:cNvPr>
          <p:cNvSpPr/>
          <p:nvPr/>
        </p:nvSpPr>
        <p:spPr>
          <a:xfrm>
            <a:off x="2839626" y="5675744"/>
            <a:ext cx="1333500" cy="594217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Proefproduct</a:t>
            </a:r>
          </a:p>
        </p:txBody>
      </p:sp>
      <p:pic>
        <p:nvPicPr>
          <p:cNvPr id="24" name="Afbeelding 23" descr="Afbeelding met tekst, Lettertype, logo, schermopname&#10;&#10;Door AI gegenereerde inhoud is mogelijk onjuist.">
            <a:extLst>
              <a:ext uri="{FF2B5EF4-FFF2-40B4-BE49-F238E27FC236}">
                <a16:creationId xmlns:a16="http://schemas.microsoft.com/office/drawing/2014/main" id="{DA7725A5-A3B7-BD15-5751-3C59125C5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624" y="5903009"/>
            <a:ext cx="1307376" cy="103146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334AC44-1C82-C25B-85FB-F0CC88F14D95}"/>
              </a:ext>
            </a:extLst>
          </p:cNvPr>
          <p:cNvSpPr txBox="1"/>
          <p:nvPr/>
        </p:nvSpPr>
        <p:spPr>
          <a:xfrm>
            <a:off x="3127880" y="6645606"/>
            <a:ext cx="59362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i="1" dirty="0"/>
              <a:t>* Halal- en allergieproducten zijn niet meegenomen in deze cyclus vanwege wisselend aanbod.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23085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8B618-DBF3-FE51-C41B-9EB309306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grafische vormgeving, Graphics, logo&#10;&#10;Door AI gegenereerde inhoud is mogelijk onjuist.">
            <a:extLst>
              <a:ext uri="{FF2B5EF4-FFF2-40B4-BE49-F238E27FC236}">
                <a16:creationId xmlns:a16="http://schemas.microsoft.com/office/drawing/2014/main" id="{6FB9BE4F-74E1-892F-ED31-B289A6D22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80" y="221828"/>
            <a:ext cx="4862764" cy="4879776"/>
          </a:xfrm>
          <a:prstGeom prst="rect">
            <a:avLst/>
          </a:prstGeom>
        </p:spPr>
      </p:pic>
      <p:sp>
        <p:nvSpPr>
          <p:cNvPr id="4" name="TextBox 23">
            <a:extLst>
              <a:ext uri="{FF2B5EF4-FFF2-40B4-BE49-F238E27FC236}">
                <a16:creationId xmlns:a16="http://schemas.microsoft.com/office/drawing/2014/main" id="{6BAE0155-1FD9-4DAD-A709-3C468328EF04}"/>
              </a:ext>
            </a:extLst>
          </p:cNvPr>
          <p:cNvSpPr txBox="1"/>
          <p:nvPr/>
        </p:nvSpPr>
        <p:spPr>
          <a:xfrm>
            <a:off x="5025489" y="220971"/>
            <a:ext cx="2141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ptos" panose="020B0004020202020204" pitchFamily="34" charset="0"/>
              </a:rPr>
              <a:t>Donderdag - cyclus D</a:t>
            </a:r>
          </a:p>
        </p:txBody>
      </p:sp>
      <p:pic>
        <p:nvPicPr>
          <p:cNvPr id="5" name="Afbeelding 1">
            <a:extLst>
              <a:ext uri="{FF2B5EF4-FFF2-40B4-BE49-F238E27FC236}">
                <a16:creationId xmlns:a16="http://schemas.microsoft.com/office/drawing/2014/main" id="{CAABC192-C308-F754-35F3-26A95E86E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332" y="6140555"/>
            <a:ext cx="1587293" cy="5563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troomdiagram: Voorbereiding 18">
            <a:extLst>
              <a:ext uri="{FF2B5EF4-FFF2-40B4-BE49-F238E27FC236}">
                <a16:creationId xmlns:a16="http://schemas.microsoft.com/office/drawing/2014/main" id="{6AAABC43-ED9D-4CCF-5E3E-B7341BEA5BD2}"/>
              </a:ext>
            </a:extLst>
          </p:cNvPr>
          <p:cNvSpPr/>
          <p:nvPr/>
        </p:nvSpPr>
        <p:spPr>
          <a:xfrm>
            <a:off x="2884406" y="60432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Kraanwater</a:t>
            </a:r>
          </a:p>
        </p:txBody>
      </p:sp>
      <p:sp>
        <p:nvSpPr>
          <p:cNvPr id="7" name="Stroomdiagram: Voorbereiding 18">
            <a:extLst>
              <a:ext uri="{FF2B5EF4-FFF2-40B4-BE49-F238E27FC236}">
                <a16:creationId xmlns:a16="http://schemas.microsoft.com/office/drawing/2014/main" id="{DAC020BF-1F0D-C77A-4301-B0947ACB70DE}"/>
              </a:ext>
            </a:extLst>
          </p:cNvPr>
          <p:cNvSpPr/>
          <p:nvPr/>
        </p:nvSpPr>
        <p:spPr>
          <a:xfrm>
            <a:off x="2884406" y="136467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Thee</a:t>
            </a:r>
          </a:p>
        </p:txBody>
      </p:sp>
      <p:sp>
        <p:nvSpPr>
          <p:cNvPr id="8" name="Stroomdiagram: Voorbereiding 18">
            <a:extLst>
              <a:ext uri="{FF2B5EF4-FFF2-40B4-BE49-F238E27FC236}">
                <a16:creationId xmlns:a16="http://schemas.microsoft.com/office/drawing/2014/main" id="{21B43839-ACC2-6D62-0EBC-BB5E0A7F1C33}"/>
              </a:ext>
            </a:extLst>
          </p:cNvPr>
          <p:cNvSpPr/>
          <p:nvPr/>
        </p:nvSpPr>
        <p:spPr>
          <a:xfrm>
            <a:off x="8201018" y="593065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3 stuks groente</a:t>
            </a:r>
          </a:p>
        </p:txBody>
      </p:sp>
      <p:sp>
        <p:nvSpPr>
          <p:cNvPr id="9" name="Stroomdiagram: Voorbereiding 18">
            <a:extLst>
              <a:ext uri="{FF2B5EF4-FFF2-40B4-BE49-F238E27FC236}">
                <a16:creationId xmlns:a16="http://schemas.microsoft.com/office/drawing/2014/main" id="{AB890288-7BFD-A8FB-8A42-03A9E71F8075}"/>
              </a:ext>
            </a:extLst>
          </p:cNvPr>
          <p:cNvSpPr/>
          <p:nvPr/>
        </p:nvSpPr>
        <p:spPr>
          <a:xfrm>
            <a:off x="8494190" y="1354029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2 stuks fruit</a:t>
            </a:r>
          </a:p>
        </p:txBody>
      </p:sp>
      <p:sp>
        <p:nvSpPr>
          <p:cNvPr id="11" name="Stroomdiagram: Voorbereiding 18">
            <a:extLst>
              <a:ext uri="{FF2B5EF4-FFF2-40B4-BE49-F238E27FC236}">
                <a16:creationId xmlns:a16="http://schemas.microsoft.com/office/drawing/2014/main" id="{CC7E2193-5EFE-003A-01A3-7EBBC73F9D3B}"/>
              </a:ext>
            </a:extLst>
          </p:cNvPr>
          <p:cNvSpPr/>
          <p:nvPr/>
        </p:nvSpPr>
        <p:spPr>
          <a:xfrm>
            <a:off x="8559594" y="2909995"/>
            <a:ext cx="1333500" cy="594217"/>
          </a:xfrm>
          <a:prstGeom prst="flowChartTerminator">
            <a:avLst/>
          </a:prstGeom>
          <a:solidFill>
            <a:srgbClr val="FFDB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Margarine/</a:t>
            </a: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halvarine</a:t>
            </a:r>
          </a:p>
        </p:txBody>
      </p:sp>
      <p:sp>
        <p:nvSpPr>
          <p:cNvPr id="12" name="Stroomdiagram: Voorbereiding 18">
            <a:extLst>
              <a:ext uri="{FF2B5EF4-FFF2-40B4-BE49-F238E27FC236}">
                <a16:creationId xmlns:a16="http://schemas.microsoft.com/office/drawing/2014/main" id="{F8CD8F8E-231B-7CDA-D841-CBCEA60CC77A}"/>
              </a:ext>
            </a:extLst>
          </p:cNvPr>
          <p:cNvSpPr/>
          <p:nvPr/>
        </p:nvSpPr>
        <p:spPr>
          <a:xfrm>
            <a:off x="6724909" y="4752326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Belegen kaas 30+</a:t>
            </a:r>
          </a:p>
        </p:txBody>
      </p:sp>
      <p:sp>
        <p:nvSpPr>
          <p:cNvPr id="13" name="Stroomdiagram: Voorbereiding 18">
            <a:extLst>
              <a:ext uri="{FF2B5EF4-FFF2-40B4-BE49-F238E27FC236}">
                <a16:creationId xmlns:a16="http://schemas.microsoft.com/office/drawing/2014/main" id="{461ADED4-8450-5FB4-4770-C7D76BA471A4}"/>
              </a:ext>
            </a:extLst>
          </p:cNvPr>
          <p:cNvSpPr/>
          <p:nvPr/>
        </p:nvSpPr>
        <p:spPr>
          <a:xfrm>
            <a:off x="6724909" y="5472708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Zuivelspread light bieslook</a:t>
            </a:r>
          </a:p>
        </p:txBody>
      </p:sp>
      <p:sp>
        <p:nvSpPr>
          <p:cNvPr id="14" name="Stroomdiagram: Voorbereiding 18">
            <a:extLst>
              <a:ext uri="{FF2B5EF4-FFF2-40B4-BE49-F238E27FC236}">
                <a16:creationId xmlns:a16="http://schemas.microsoft.com/office/drawing/2014/main" id="{3A08EAF9-F0A1-3A43-7D0D-735D50E1883E}"/>
              </a:ext>
            </a:extLst>
          </p:cNvPr>
          <p:cNvSpPr/>
          <p:nvPr/>
        </p:nvSpPr>
        <p:spPr>
          <a:xfrm>
            <a:off x="8107683" y="4398060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yoghurt</a:t>
            </a:r>
          </a:p>
        </p:txBody>
      </p:sp>
      <p:sp>
        <p:nvSpPr>
          <p:cNvPr id="15" name="Stroomdiagram: Voorbereiding 18">
            <a:extLst>
              <a:ext uri="{FF2B5EF4-FFF2-40B4-BE49-F238E27FC236}">
                <a16:creationId xmlns:a16="http://schemas.microsoft.com/office/drawing/2014/main" id="{68C64E7C-324A-7D79-B165-9C68DB639940}"/>
              </a:ext>
            </a:extLst>
          </p:cNvPr>
          <p:cNvSpPr/>
          <p:nvPr/>
        </p:nvSpPr>
        <p:spPr>
          <a:xfrm>
            <a:off x="8105057" y="5122233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melk</a:t>
            </a:r>
          </a:p>
        </p:txBody>
      </p:sp>
      <p:sp>
        <p:nvSpPr>
          <p:cNvPr id="16" name="Stroomdiagram: Voorbereiding 18">
            <a:extLst>
              <a:ext uri="{FF2B5EF4-FFF2-40B4-BE49-F238E27FC236}">
                <a16:creationId xmlns:a16="http://schemas.microsoft.com/office/drawing/2014/main" id="{6FB167E3-156C-FEB7-2BA3-36B7A68D50D4}"/>
              </a:ext>
            </a:extLst>
          </p:cNvPr>
          <p:cNvSpPr/>
          <p:nvPr/>
        </p:nvSpPr>
        <p:spPr>
          <a:xfrm>
            <a:off x="5370044" y="5081527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Optimel</a:t>
            </a:r>
          </a:p>
        </p:txBody>
      </p:sp>
      <p:sp>
        <p:nvSpPr>
          <p:cNvPr id="17" name="Stroomdiagram: Voorbereiding 18">
            <a:extLst>
              <a:ext uri="{FF2B5EF4-FFF2-40B4-BE49-F238E27FC236}">
                <a16:creationId xmlns:a16="http://schemas.microsoft.com/office/drawing/2014/main" id="{D14A2405-233C-F651-A77A-B032FE936151}"/>
              </a:ext>
            </a:extLst>
          </p:cNvPr>
          <p:cNvSpPr/>
          <p:nvPr/>
        </p:nvSpPr>
        <p:spPr>
          <a:xfrm>
            <a:off x="5370044" y="5824524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Ei</a:t>
            </a:r>
          </a:p>
        </p:txBody>
      </p:sp>
      <p:sp>
        <p:nvSpPr>
          <p:cNvPr id="20" name="Stroomdiagram: Voorbereiding 18">
            <a:extLst>
              <a:ext uri="{FF2B5EF4-FFF2-40B4-BE49-F238E27FC236}">
                <a16:creationId xmlns:a16="http://schemas.microsoft.com/office/drawing/2014/main" id="{C7FE65F1-61C3-9319-D2F0-ACB795BDB110}"/>
              </a:ext>
            </a:extLst>
          </p:cNvPr>
          <p:cNvSpPr/>
          <p:nvPr/>
        </p:nvSpPr>
        <p:spPr>
          <a:xfrm>
            <a:off x="2720101" y="3041177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Bruin brood</a:t>
            </a:r>
          </a:p>
        </p:txBody>
      </p:sp>
      <p:sp>
        <p:nvSpPr>
          <p:cNvPr id="21" name="Stroomdiagram: Voorbereiding 18">
            <a:extLst>
              <a:ext uri="{FF2B5EF4-FFF2-40B4-BE49-F238E27FC236}">
                <a16:creationId xmlns:a16="http://schemas.microsoft.com/office/drawing/2014/main" id="{84016322-1FAE-4848-2B92-7074EA465C97}"/>
              </a:ext>
            </a:extLst>
          </p:cNvPr>
          <p:cNvSpPr/>
          <p:nvPr/>
        </p:nvSpPr>
        <p:spPr>
          <a:xfrm>
            <a:off x="2720101" y="3782464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brood</a:t>
            </a:r>
          </a:p>
        </p:txBody>
      </p:sp>
      <p:sp>
        <p:nvSpPr>
          <p:cNvPr id="22" name="Stroomdiagram: Voorbereiding 18">
            <a:extLst>
              <a:ext uri="{FF2B5EF4-FFF2-40B4-BE49-F238E27FC236}">
                <a16:creationId xmlns:a16="http://schemas.microsoft.com/office/drawing/2014/main" id="{25875F12-B0DB-7AB6-BA17-F6E3B5958506}"/>
              </a:ext>
            </a:extLst>
          </p:cNvPr>
          <p:cNvSpPr/>
          <p:nvPr/>
        </p:nvSpPr>
        <p:spPr>
          <a:xfrm>
            <a:off x="1386597" y="3430189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wrap</a:t>
            </a:r>
          </a:p>
        </p:txBody>
      </p:sp>
      <p:sp>
        <p:nvSpPr>
          <p:cNvPr id="23" name="Stroomdiagram: Voorbereiding 18">
            <a:extLst>
              <a:ext uri="{FF2B5EF4-FFF2-40B4-BE49-F238E27FC236}">
                <a16:creationId xmlns:a16="http://schemas.microsoft.com/office/drawing/2014/main" id="{613260FC-763E-5159-FC6E-A0F9AED24A10}"/>
              </a:ext>
            </a:extLst>
          </p:cNvPr>
          <p:cNvSpPr/>
          <p:nvPr/>
        </p:nvSpPr>
        <p:spPr>
          <a:xfrm>
            <a:off x="1392994" y="4171485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Quaker Cruesli Zero Sugar aardbei/perzik</a:t>
            </a:r>
          </a:p>
        </p:txBody>
      </p:sp>
      <p:sp>
        <p:nvSpPr>
          <p:cNvPr id="26" name="Stroomdiagram: Voorbereiding 18">
            <a:extLst>
              <a:ext uri="{FF2B5EF4-FFF2-40B4-BE49-F238E27FC236}">
                <a16:creationId xmlns:a16="http://schemas.microsoft.com/office/drawing/2014/main" id="{FE317968-C791-9539-7E2F-9B98B8B17983}"/>
              </a:ext>
            </a:extLst>
          </p:cNvPr>
          <p:cNvSpPr/>
          <p:nvPr/>
        </p:nvSpPr>
        <p:spPr>
          <a:xfrm>
            <a:off x="1490924" y="5278454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Kipfilet</a:t>
            </a:r>
          </a:p>
        </p:txBody>
      </p:sp>
      <p:sp>
        <p:nvSpPr>
          <p:cNvPr id="27" name="Stroomdiagram: Voorbereiding 18">
            <a:extLst>
              <a:ext uri="{FF2B5EF4-FFF2-40B4-BE49-F238E27FC236}">
                <a16:creationId xmlns:a16="http://schemas.microsoft.com/office/drawing/2014/main" id="{8175146D-E469-F752-C744-0FDB9B0C2561}"/>
              </a:ext>
            </a:extLst>
          </p:cNvPr>
          <p:cNvSpPr/>
          <p:nvPr/>
        </p:nvSpPr>
        <p:spPr>
          <a:xfrm>
            <a:off x="1516379" y="6020830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Appelstroop</a:t>
            </a:r>
          </a:p>
        </p:txBody>
      </p:sp>
      <p:sp>
        <p:nvSpPr>
          <p:cNvPr id="28" name="Stroomdiagram: Voorbereiding 18">
            <a:extLst>
              <a:ext uri="{FF2B5EF4-FFF2-40B4-BE49-F238E27FC236}">
                <a16:creationId xmlns:a16="http://schemas.microsoft.com/office/drawing/2014/main" id="{0601D72D-616F-A169-A7AF-19B26391A03F}"/>
              </a:ext>
            </a:extLst>
          </p:cNvPr>
          <p:cNvSpPr/>
          <p:nvPr/>
        </p:nvSpPr>
        <p:spPr>
          <a:xfrm>
            <a:off x="2839626" y="5675744"/>
            <a:ext cx="1333500" cy="594217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Proefproduct</a:t>
            </a:r>
          </a:p>
        </p:txBody>
      </p:sp>
      <p:pic>
        <p:nvPicPr>
          <p:cNvPr id="24" name="Afbeelding 23" descr="Afbeelding met tekst, Lettertype, logo, schermopname&#10;&#10;Door AI gegenereerde inhoud is mogelijk onjuist.">
            <a:extLst>
              <a:ext uri="{FF2B5EF4-FFF2-40B4-BE49-F238E27FC236}">
                <a16:creationId xmlns:a16="http://schemas.microsoft.com/office/drawing/2014/main" id="{E01DAACA-5593-335B-BA4B-9A89E29B9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624" y="5903009"/>
            <a:ext cx="1307376" cy="103146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D8BA4E15-B9B2-7E96-2B6E-9870D9296715}"/>
              </a:ext>
            </a:extLst>
          </p:cNvPr>
          <p:cNvSpPr txBox="1"/>
          <p:nvPr/>
        </p:nvSpPr>
        <p:spPr>
          <a:xfrm>
            <a:off x="3127880" y="6645606"/>
            <a:ext cx="59362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i="1" dirty="0"/>
              <a:t>* Halal- en allergieproducten zijn niet meegenomen in deze cyclus vanwege wisselend aanbod.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328860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4FA6E-E64C-BD59-6B52-89D8D491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grafische vormgeving, Graphics, logo&#10;&#10;Door AI gegenereerde inhoud is mogelijk onjuist.">
            <a:extLst>
              <a:ext uri="{FF2B5EF4-FFF2-40B4-BE49-F238E27FC236}">
                <a16:creationId xmlns:a16="http://schemas.microsoft.com/office/drawing/2014/main" id="{2B4D063D-5C4A-98FB-8FF5-41F4964E4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80" y="221828"/>
            <a:ext cx="4862764" cy="4879776"/>
          </a:xfrm>
          <a:prstGeom prst="rect">
            <a:avLst/>
          </a:prstGeom>
        </p:spPr>
      </p:pic>
      <p:sp>
        <p:nvSpPr>
          <p:cNvPr id="4" name="TextBox 23">
            <a:extLst>
              <a:ext uri="{FF2B5EF4-FFF2-40B4-BE49-F238E27FC236}">
                <a16:creationId xmlns:a16="http://schemas.microsoft.com/office/drawing/2014/main" id="{2B89D132-7935-0F7F-B478-7B6160C113FF}"/>
              </a:ext>
            </a:extLst>
          </p:cNvPr>
          <p:cNvSpPr txBox="1"/>
          <p:nvPr/>
        </p:nvSpPr>
        <p:spPr>
          <a:xfrm>
            <a:off x="5205986" y="220971"/>
            <a:ext cx="1780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ptos" panose="020B0004020202020204" pitchFamily="34" charset="0"/>
              </a:rPr>
              <a:t>Vrijdag - cyclus D</a:t>
            </a:r>
          </a:p>
        </p:txBody>
      </p:sp>
      <p:pic>
        <p:nvPicPr>
          <p:cNvPr id="5" name="Afbeelding 1">
            <a:extLst>
              <a:ext uri="{FF2B5EF4-FFF2-40B4-BE49-F238E27FC236}">
                <a16:creationId xmlns:a16="http://schemas.microsoft.com/office/drawing/2014/main" id="{8D1FAE2A-9A98-5942-FDE6-5E0192215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332" y="6140555"/>
            <a:ext cx="1587293" cy="5563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troomdiagram: Voorbereiding 18">
            <a:extLst>
              <a:ext uri="{FF2B5EF4-FFF2-40B4-BE49-F238E27FC236}">
                <a16:creationId xmlns:a16="http://schemas.microsoft.com/office/drawing/2014/main" id="{A8F04296-5F5E-3319-0787-231AC1C39015}"/>
              </a:ext>
            </a:extLst>
          </p:cNvPr>
          <p:cNvSpPr/>
          <p:nvPr/>
        </p:nvSpPr>
        <p:spPr>
          <a:xfrm>
            <a:off x="2884406" y="60432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Kraanwater</a:t>
            </a:r>
          </a:p>
        </p:txBody>
      </p:sp>
      <p:sp>
        <p:nvSpPr>
          <p:cNvPr id="7" name="Stroomdiagram: Voorbereiding 18">
            <a:extLst>
              <a:ext uri="{FF2B5EF4-FFF2-40B4-BE49-F238E27FC236}">
                <a16:creationId xmlns:a16="http://schemas.microsoft.com/office/drawing/2014/main" id="{7F37B9FE-2705-1868-7BC2-E56FEB3DF4D1}"/>
              </a:ext>
            </a:extLst>
          </p:cNvPr>
          <p:cNvSpPr/>
          <p:nvPr/>
        </p:nvSpPr>
        <p:spPr>
          <a:xfrm>
            <a:off x="2884406" y="136467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Thee</a:t>
            </a:r>
          </a:p>
        </p:txBody>
      </p:sp>
      <p:sp>
        <p:nvSpPr>
          <p:cNvPr id="8" name="Stroomdiagram: Voorbereiding 18">
            <a:extLst>
              <a:ext uri="{FF2B5EF4-FFF2-40B4-BE49-F238E27FC236}">
                <a16:creationId xmlns:a16="http://schemas.microsoft.com/office/drawing/2014/main" id="{1DD51483-0E73-87FF-4A5A-66A91FD58A0D}"/>
              </a:ext>
            </a:extLst>
          </p:cNvPr>
          <p:cNvSpPr/>
          <p:nvPr/>
        </p:nvSpPr>
        <p:spPr>
          <a:xfrm>
            <a:off x="8201018" y="593065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3 stuks groente</a:t>
            </a:r>
          </a:p>
        </p:txBody>
      </p:sp>
      <p:sp>
        <p:nvSpPr>
          <p:cNvPr id="9" name="Stroomdiagram: Voorbereiding 18">
            <a:extLst>
              <a:ext uri="{FF2B5EF4-FFF2-40B4-BE49-F238E27FC236}">
                <a16:creationId xmlns:a16="http://schemas.microsoft.com/office/drawing/2014/main" id="{16AF83FB-E807-8167-A5C7-9B8FAD005183}"/>
              </a:ext>
            </a:extLst>
          </p:cNvPr>
          <p:cNvSpPr/>
          <p:nvPr/>
        </p:nvSpPr>
        <p:spPr>
          <a:xfrm>
            <a:off x="8494190" y="1354029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2 stuks fruit</a:t>
            </a:r>
          </a:p>
        </p:txBody>
      </p:sp>
      <p:sp>
        <p:nvSpPr>
          <p:cNvPr id="11" name="Stroomdiagram: Voorbereiding 18">
            <a:extLst>
              <a:ext uri="{FF2B5EF4-FFF2-40B4-BE49-F238E27FC236}">
                <a16:creationId xmlns:a16="http://schemas.microsoft.com/office/drawing/2014/main" id="{34B789E0-4FB1-F57B-96FC-8C2E265D65C6}"/>
              </a:ext>
            </a:extLst>
          </p:cNvPr>
          <p:cNvSpPr/>
          <p:nvPr/>
        </p:nvSpPr>
        <p:spPr>
          <a:xfrm>
            <a:off x="8559594" y="2909995"/>
            <a:ext cx="1333500" cy="594217"/>
          </a:xfrm>
          <a:prstGeom prst="flowChartTerminator">
            <a:avLst/>
          </a:prstGeom>
          <a:solidFill>
            <a:srgbClr val="FFDB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Margarine/</a:t>
            </a: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halvarine</a:t>
            </a:r>
          </a:p>
        </p:txBody>
      </p:sp>
      <p:sp>
        <p:nvSpPr>
          <p:cNvPr id="12" name="Stroomdiagram: Voorbereiding 18">
            <a:extLst>
              <a:ext uri="{FF2B5EF4-FFF2-40B4-BE49-F238E27FC236}">
                <a16:creationId xmlns:a16="http://schemas.microsoft.com/office/drawing/2014/main" id="{06A63293-266F-BB61-3A15-7C58A4D3707B}"/>
              </a:ext>
            </a:extLst>
          </p:cNvPr>
          <p:cNvSpPr/>
          <p:nvPr/>
        </p:nvSpPr>
        <p:spPr>
          <a:xfrm>
            <a:off x="6724909" y="4752326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Jonge kaas 30+</a:t>
            </a:r>
          </a:p>
        </p:txBody>
      </p:sp>
      <p:sp>
        <p:nvSpPr>
          <p:cNvPr id="13" name="Stroomdiagram: Voorbereiding 18">
            <a:extLst>
              <a:ext uri="{FF2B5EF4-FFF2-40B4-BE49-F238E27FC236}">
                <a16:creationId xmlns:a16="http://schemas.microsoft.com/office/drawing/2014/main" id="{BDC42252-39B3-FEB4-C8E3-8BDD0E26F758}"/>
              </a:ext>
            </a:extLst>
          </p:cNvPr>
          <p:cNvSpPr/>
          <p:nvPr/>
        </p:nvSpPr>
        <p:spPr>
          <a:xfrm>
            <a:off x="6724909" y="5472708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Smeerkaas 20+</a:t>
            </a:r>
          </a:p>
        </p:txBody>
      </p:sp>
      <p:sp>
        <p:nvSpPr>
          <p:cNvPr id="14" name="Stroomdiagram: Voorbereiding 18">
            <a:extLst>
              <a:ext uri="{FF2B5EF4-FFF2-40B4-BE49-F238E27FC236}">
                <a16:creationId xmlns:a16="http://schemas.microsoft.com/office/drawing/2014/main" id="{2492FB79-C931-1DC9-5528-4DE024641CAF}"/>
              </a:ext>
            </a:extLst>
          </p:cNvPr>
          <p:cNvSpPr/>
          <p:nvPr/>
        </p:nvSpPr>
        <p:spPr>
          <a:xfrm>
            <a:off x="8107683" y="4398060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yoghurt</a:t>
            </a:r>
          </a:p>
        </p:txBody>
      </p:sp>
      <p:sp>
        <p:nvSpPr>
          <p:cNvPr id="15" name="Stroomdiagram: Voorbereiding 18">
            <a:extLst>
              <a:ext uri="{FF2B5EF4-FFF2-40B4-BE49-F238E27FC236}">
                <a16:creationId xmlns:a16="http://schemas.microsoft.com/office/drawing/2014/main" id="{8E6C378D-0AB3-4A0E-5080-4CB03231283A}"/>
              </a:ext>
            </a:extLst>
          </p:cNvPr>
          <p:cNvSpPr/>
          <p:nvPr/>
        </p:nvSpPr>
        <p:spPr>
          <a:xfrm>
            <a:off x="8105057" y="5122233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melk</a:t>
            </a:r>
          </a:p>
        </p:txBody>
      </p:sp>
      <p:sp>
        <p:nvSpPr>
          <p:cNvPr id="16" name="Stroomdiagram: Voorbereiding 18">
            <a:extLst>
              <a:ext uri="{FF2B5EF4-FFF2-40B4-BE49-F238E27FC236}">
                <a16:creationId xmlns:a16="http://schemas.microsoft.com/office/drawing/2014/main" id="{40DA0A1F-05AA-BBB5-2C2C-33D0812CAB10}"/>
              </a:ext>
            </a:extLst>
          </p:cNvPr>
          <p:cNvSpPr/>
          <p:nvPr/>
        </p:nvSpPr>
        <p:spPr>
          <a:xfrm>
            <a:off x="5370044" y="5081527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100% notenpasta</a:t>
            </a:r>
          </a:p>
        </p:txBody>
      </p:sp>
      <p:sp>
        <p:nvSpPr>
          <p:cNvPr id="20" name="Stroomdiagram: Voorbereiding 18">
            <a:extLst>
              <a:ext uri="{FF2B5EF4-FFF2-40B4-BE49-F238E27FC236}">
                <a16:creationId xmlns:a16="http://schemas.microsoft.com/office/drawing/2014/main" id="{F47858E8-E731-E639-3FC0-272AEBA230D2}"/>
              </a:ext>
            </a:extLst>
          </p:cNvPr>
          <p:cNvSpPr/>
          <p:nvPr/>
        </p:nvSpPr>
        <p:spPr>
          <a:xfrm>
            <a:off x="2720101" y="3041177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Bruin brood</a:t>
            </a:r>
          </a:p>
        </p:txBody>
      </p:sp>
      <p:sp>
        <p:nvSpPr>
          <p:cNvPr id="21" name="Stroomdiagram: Voorbereiding 18">
            <a:extLst>
              <a:ext uri="{FF2B5EF4-FFF2-40B4-BE49-F238E27FC236}">
                <a16:creationId xmlns:a16="http://schemas.microsoft.com/office/drawing/2014/main" id="{0E7E4E3D-06C2-22E5-09A7-D3B5226DEAA8}"/>
              </a:ext>
            </a:extLst>
          </p:cNvPr>
          <p:cNvSpPr/>
          <p:nvPr/>
        </p:nvSpPr>
        <p:spPr>
          <a:xfrm>
            <a:off x="2720101" y="3782464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brood</a:t>
            </a:r>
          </a:p>
        </p:txBody>
      </p:sp>
      <p:sp>
        <p:nvSpPr>
          <p:cNvPr id="22" name="Stroomdiagram: Voorbereiding 18">
            <a:extLst>
              <a:ext uri="{FF2B5EF4-FFF2-40B4-BE49-F238E27FC236}">
                <a16:creationId xmlns:a16="http://schemas.microsoft.com/office/drawing/2014/main" id="{007248B2-B68E-8B51-318F-39EB15C12571}"/>
              </a:ext>
            </a:extLst>
          </p:cNvPr>
          <p:cNvSpPr/>
          <p:nvPr/>
        </p:nvSpPr>
        <p:spPr>
          <a:xfrm>
            <a:off x="1386597" y="3430189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knackebrod</a:t>
            </a:r>
          </a:p>
        </p:txBody>
      </p:sp>
      <p:sp>
        <p:nvSpPr>
          <p:cNvPr id="23" name="Stroomdiagram: Voorbereiding 18">
            <a:extLst>
              <a:ext uri="{FF2B5EF4-FFF2-40B4-BE49-F238E27FC236}">
                <a16:creationId xmlns:a16="http://schemas.microsoft.com/office/drawing/2014/main" id="{3C710CA1-AE7D-5CE4-E8C0-39DD7B959E43}"/>
              </a:ext>
            </a:extLst>
          </p:cNvPr>
          <p:cNvSpPr/>
          <p:nvPr/>
        </p:nvSpPr>
        <p:spPr>
          <a:xfrm>
            <a:off x="1392994" y="4171485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Quaker Cruesli Zero Sugar aardbei/perzik</a:t>
            </a:r>
          </a:p>
        </p:txBody>
      </p:sp>
      <p:sp>
        <p:nvSpPr>
          <p:cNvPr id="26" name="Stroomdiagram: Voorbereiding 18">
            <a:extLst>
              <a:ext uri="{FF2B5EF4-FFF2-40B4-BE49-F238E27FC236}">
                <a16:creationId xmlns:a16="http://schemas.microsoft.com/office/drawing/2014/main" id="{63793049-D601-2FC3-D744-6471F84AF255}"/>
              </a:ext>
            </a:extLst>
          </p:cNvPr>
          <p:cNvSpPr/>
          <p:nvPr/>
        </p:nvSpPr>
        <p:spPr>
          <a:xfrm>
            <a:off x="1490924" y="5278454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Magere paté</a:t>
            </a:r>
          </a:p>
        </p:txBody>
      </p:sp>
      <p:sp>
        <p:nvSpPr>
          <p:cNvPr id="27" name="Stroomdiagram: Voorbereiding 18">
            <a:extLst>
              <a:ext uri="{FF2B5EF4-FFF2-40B4-BE49-F238E27FC236}">
                <a16:creationId xmlns:a16="http://schemas.microsoft.com/office/drawing/2014/main" id="{5059DA11-1AE0-CEBD-F4F7-ED08CB220887}"/>
              </a:ext>
            </a:extLst>
          </p:cNvPr>
          <p:cNvSpPr/>
          <p:nvPr/>
        </p:nvSpPr>
        <p:spPr>
          <a:xfrm>
            <a:off x="1511572" y="6026318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Kip grillworst</a:t>
            </a:r>
          </a:p>
        </p:txBody>
      </p:sp>
      <p:sp>
        <p:nvSpPr>
          <p:cNvPr id="28" name="Stroomdiagram: Voorbereiding 18">
            <a:extLst>
              <a:ext uri="{FF2B5EF4-FFF2-40B4-BE49-F238E27FC236}">
                <a16:creationId xmlns:a16="http://schemas.microsoft.com/office/drawing/2014/main" id="{3C76BB88-E955-301F-E8B0-021F59CE9560}"/>
              </a:ext>
            </a:extLst>
          </p:cNvPr>
          <p:cNvSpPr/>
          <p:nvPr/>
        </p:nvSpPr>
        <p:spPr>
          <a:xfrm>
            <a:off x="2839626" y="5675744"/>
            <a:ext cx="1333500" cy="594217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Proefproduct</a:t>
            </a:r>
          </a:p>
        </p:txBody>
      </p:sp>
      <p:pic>
        <p:nvPicPr>
          <p:cNvPr id="24" name="Afbeelding 23" descr="Afbeelding met tekst, Lettertype, logo, schermopname&#10;&#10;Door AI gegenereerde inhoud is mogelijk onjuist.">
            <a:extLst>
              <a:ext uri="{FF2B5EF4-FFF2-40B4-BE49-F238E27FC236}">
                <a16:creationId xmlns:a16="http://schemas.microsoft.com/office/drawing/2014/main" id="{0B0B10D4-A23A-76B0-53C9-21CBE077B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624" y="5903009"/>
            <a:ext cx="1307376" cy="1031460"/>
          </a:xfrm>
          <a:prstGeom prst="rect">
            <a:avLst/>
          </a:prstGeom>
        </p:spPr>
      </p:pic>
      <p:sp>
        <p:nvSpPr>
          <p:cNvPr id="2" name="Stroomdiagram: Voorbereiding 18">
            <a:extLst>
              <a:ext uri="{FF2B5EF4-FFF2-40B4-BE49-F238E27FC236}">
                <a16:creationId xmlns:a16="http://schemas.microsoft.com/office/drawing/2014/main" id="{D04DC9E8-316A-8053-20D1-DDA9B763AA2B}"/>
              </a:ext>
            </a:extLst>
          </p:cNvPr>
          <p:cNvSpPr/>
          <p:nvPr/>
        </p:nvSpPr>
        <p:spPr>
          <a:xfrm>
            <a:off x="1511572" y="956868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Spa touch bruisend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4E0417D-BB3E-6ACB-BBE8-ED07809A592E}"/>
              </a:ext>
            </a:extLst>
          </p:cNvPr>
          <p:cNvSpPr txBox="1"/>
          <p:nvPr/>
        </p:nvSpPr>
        <p:spPr>
          <a:xfrm>
            <a:off x="3127880" y="6645606"/>
            <a:ext cx="59362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i="1" dirty="0"/>
              <a:t>* Halal- en allergieproducten zijn niet meegenomen in deze cyclus vanwege wisselend aanbod.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39427358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244</Words>
  <Application>Microsoft Office PowerPoint</Application>
  <PresentationFormat>Breedbeeld</PresentationFormat>
  <Paragraphs>84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Moonen, Anouk</dc:creator>
  <cp:lastModifiedBy>Diana Vaessen-Dautzenberg</cp:lastModifiedBy>
  <cp:revision>2</cp:revision>
  <dcterms:created xsi:type="dcterms:W3CDTF">2025-08-05T14:00:29Z</dcterms:created>
  <dcterms:modified xsi:type="dcterms:W3CDTF">2025-08-11T09:30:02Z</dcterms:modified>
</cp:coreProperties>
</file>